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llwhitebackground.com/balloon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55FC-7BF6-4E1A-8985-1C8E3E4E2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66007"/>
            <a:ext cx="10695912" cy="2593571"/>
          </a:xfrm>
        </p:spPr>
        <p:txBody>
          <a:bodyPr>
            <a:normAutofit/>
          </a:bodyPr>
          <a:lstStyle/>
          <a:p>
            <a:r>
              <a:rPr lang="en-US" sz="8000" dirty="0"/>
              <a:t>Emergency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B0C8D-6B9E-4687-9AE0-C6ABCF568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020" y="5930999"/>
            <a:ext cx="2783379" cy="3681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6" name="Picture 2" descr="Image result for emergency tv show">
            <a:extLst>
              <a:ext uri="{FF2B5EF4-FFF2-40B4-BE49-F238E27FC236}">
                <a16:creationId xmlns:a16="http://schemas.microsoft.com/office/drawing/2014/main" id="{AD2ADDE8-E596-4FE9-B02A-891F1264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53" y="475479"/>
            <a:ext cx="3455936" cy="3772325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b/b6/Squad_51.jpg">
            <a:extLst>
              <a:ext uri="{FF2B5EF4-FFF2-40B4-BE49-F238E27FC236}">
                <a16:creationId xmlns:a16="http://schemas.microsoft.com/office/drawing/2014/main" id="{9A118148-1445-4191-9A3F-15BC5DD0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09" y="3606509"/>
            <a:ext cx="3563290" cy="2324490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6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0D98-C0D8-478D-BA51-69DA8C39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7B4F-6F92-4C19-B13A-FA695A748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Code Green – All Clear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Resume normal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49423-F9D8-4E39-8D6E-22045D8D9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C5EF7-1A71-46DE-BC1A-E7BED57C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767556"/>
            <a:ext cx="4181475" cy="5226844"/>
          </a:xfrm>
          <a:prstGeom prst="rect">
            <a:avLst/>
          </a:prstGeom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4358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D4D55-2073-4CE9-BBA5-EDC3D85079ED}"/>
              </a:ext>
            </a:extLst>
          </p:cNvPr>
          <p:cNvSpPr/>
          <p:nvPr/>
        </p:nvSpPr>
        <p:spPr>
          <a:xfrm>
            <a:off x="2000249" y="428625"/>
            <a:ext cx="7877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Birthdays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Anniversaries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Hires</a:t>
            </a:r>
          </a:p>
          <a:p>
            <a:pPr algn="ctr"/>
            <a:r>
              <a:rPr lang="en-US" sz="3200" b="1" dirty="0"/>
              <a:t>January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179657-C181-46CD-90AF-529C447E99B8}"/>
              </a:ext>
            </a:extLst>
          </p:cNvPr>
          <p:cNvSpPr/>
          <p:nvPr/>
        </p:nvSpPr>
        <p:spPr>
          <a:xfrm>
            <a:off x="457200" y="2274838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Kelcie Lloyd 7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Tresa Calfee 9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Karen Moore 10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Greg Nagel 15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Renee Unsworth 24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Kathy Fleming 25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Andrew Thomson 27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Jason Titcomb 29</a:t>
            </a:r>
            <a:r>
              <a:rPr lang="en-US" sz="3200" b="1" baseline="30000" dirty="0">
                <a:solidFill>
                  <a:srgbClr val="C00000"/>
                </a:solidFill>
              </a:rPr>
              <a:t>th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1C500-8E32-4CAE-81C9-CFDE1DF9EE80}"/>
              </a:ext>
            </a:extLst>
          </p:cNvPr>
          <p:cNvSpPr/>
          <p:nvPr/>
        </p:nvSpPr>
        <p:spPr>
          <a:xfrm>
            <a:off x="6810375" y="2419351"/>
            <a:ext cx="4924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Lee Capitano 11 yrs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Paula Ostholthoff 1yr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0FC07-A0DD-48F8-9AFF-3AB9141DE285}"/>
              </a:ext>
            </a:extLst>
          </p:cNvPr>
          <p:cNvSpPr/>
          <p:nvPr/>
        </p:nvSpPr>
        <p:spPr>
          <a:xfrm>
            <a:off x="6810376" y="3641082"/>
            <a:ext cx="3067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Karen Moore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Barbara Byer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2761A-7505-4E9C-BBC1-17BB46B7A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6" b="89976" l="1614" r="99215">
                        <a14:foregroundMark x1="7021" y1="10590" x2="7021" y2="10590"/>
                        <a14:foregroundMark x1="11470" y1="11277" x2="9987" y2="20614"/>
                        <a14:foregroundMark x1="9987" y1="20614" x2="9987" y2="20614"/>
                        <a14:foregroundMark x1="20366" y1="5376" x2="13214" y2="4931"/>
                        <a14:foregroundMark x1="4056" y1="11116" x2="1657" y2="19806"/>
                        <a14:foregroundMark x1="59180" y1="3153" x2="55648" y2="5497"/>
                        <a14:foregroundMark x1="15177" y1="2870" x2="16659" y2="2870"/>
                        <a14:foregroundMark x1="88836" y1="7963" x2="94505" y2="13379"/>
                        <a14:foregroundMark x1="94505" y1="13379" x2="96598" y2="20776"/>
                        <a14:foregroundMark x1="96598" y1="20776" x2="95072" y2="27809"/>
                        <a14:foregroundMark x1="95072" y1="27809" x2="89882" y2="35449"/>
                        <a14:foregroundMark x1="60968" y1="2627" x2="52682" y2="1496"/>
                        <a14:foregroundMark x1="98343" y1="18674" x2="99215" y2="24616"/>
                        <a14:foregroundMark x1="51199" y1="62288" x2="51199" y2="62288"/>
                        <a14:foregroundMark x1="52944" y1="71059" x2="52944" y2="71059"/>
                        <a14:foregroundMark x1="53249" y1="71908" x2="53249" y2="71908"/>
                        <a14:foregroundMark x1="53554" y1="72999" x2="53554" y2="72999"/>
                        <a14:backgroundMark x1="46315" y1="64349" x2="46315" y2="64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71147" y="4619673"/>
            <a:ext cx="1963651" cy="21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DBE7-2874-4A41-8C5C-781BD0B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7" y="0"/>
            <a:ext cx="10058400" cy="2743200"/>
          </a:xfrm>
        </p:spPr>
        <p:txBody>
          <a:bodyPr/>
          <a:lstStyle/>
          <a:p>
            <a:pPr algn="ctr"/>
            <a:r>
              <a:rPr lang="en-US" sz="4800" b="1" dirty="0"/>
              <a:t>Quarter  Drawing Winners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5F032-37F4-4422-9F85-8764AAB1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6173" y="1977655"/>
            <a:ext cx="8535988" cy="1879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Miranda &amp; John</a:t>
            </a:r>
          </a:p>
        </p:txBody>
      </p:sp>
    </p:spTree>
    <p:extLst>
      <p:ext uri="{BB962C8B-B14F-4D97-AF65-F5344CB8AC3E}">
        <p14:creationId xmlns:p14="http://schemas.microsoft.com/office/powerpoint/2010/main" val="339418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BE45-3011-45D0-A655-8FF01A0E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B3A5-F066-4236-8E29-0E908E6C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388" y="908050"/>
            <a:ext cx="6030913" cy="5308600"/>
          </a:xfrm>
        </p:spPr>
        <p:txBody>
          <a:bodyPr>
            <a:normAutofit/>
          </a:bodyPr>
          <a:lstStyle/>
          <a:p>
            <a:r>
              <a:rPr lang="en-US" sz="4000" dirty="0"/>
              <a:t>Each emergency situation has a corresponding code. </a:t>
            </a:r>
          </a:p>
          <a:p>
            <a:r>
              <a:rPr lang="en-US" sz="4000" dirty="0"/>
              <a:t>It is essential to know these codes and the actions to be taken.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C1454-FB54-4894-8C63-8641ADEF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02534" y="1219891"/>
            <a:ext cx="1426777" cy="10490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Cat rescue">
            <a:extLst>
              <a:ext uri="{FF2B5EF4-FFF2-40B4-BE49-F238E27FC236}">
                <a16:creationId xmlns:a16="http://schemas.microsoft.com/office/drawing/2014/main" id="{2D1D9695-2EC7-4633-B2C4-28C8A8FD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1824045"/>
            <a:ext cx="4249639" cy="2833093"/>
          </a:xfrm>
          <a:prstGeom prst="rect">
            <a:avLst/>
          </a:prstGeom>
          <a:noFill/>
          <a:effectLst>
            <a:outerShdw blurRad="50800" dist="2286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3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EC57-0E49-4E57-B470-6C9CEDEA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390" y="-870163"/>
            <a:ext cx="2478211" cy="1003089"/>
          </a:xfrm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35E40-C127-4A5F-A9E2-183C04C92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Blue – Medical - 911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Red – Fire/Chemical - 911</a:t>
            </a: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Alpha – Active Shooter - 911 Evacuate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Nemo – Lost Child - Lock Down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Black – Civil Unrest - Lock Down</a:t>
            </a:r>
          </a:p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Orange – County Order Lock Down</a:t>
            </a:r>
          </a:p>
          <a:p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Green – All Clear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3084" name="Picture 12" descr="Related image">
            <a:extLst>
              <a:ext uri="{FF2B5EF4-FFF2-40B4-BE49-F238E27FC236}">
                <a16:creationId xmlns:a16="http://schemas.microsoft.com/office/drawing/2014/main" id="{C2B3A218-5B06-4270-9083-29284F7F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12" y="1952836"/>
            <a:ext cx="4342946" cy="2432050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9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E009-CCF7-404E-9A85-843E2BD4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4D2C-4D2D-4073-A7E3-47DE0E96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-495299"/>
            <a:ext cx="5943601" cy="7096124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It is human nature in emergency situations for people to feel immediately uncomfortable. </a:t>
            </a:r>
          </a:p>
          <a:p>
            <a:r>
              <a:rPr lang="en-US" sz="3200" dirty="0"/>
              <a:t>It is normal for emergency situations to feel chaotic. </a:t>
            </a:r>
          </a:p>
          <a:p>
            <a:r>
              <a:rPr lang="en-US" sz="3200" dirty="0"/>
              <a:t>Take a deep breath. </a:t>
            </a:r>
          </a:p>
          <a:p>
            <a:r>
              <a:rPr lang="en-US" sz="3200" dirty="0"/>
              <a:t>Remind yourself that you are okay. </a:t>
            </a:r>
          </a:p>
          <a:p>
            <a:r>
              <a:rPr lang="en-US" sz="3200" b="1" dirty="0"/>
              <a:t>Don’t panic.</a:t>
            </a:r>
          </a:p>
          <a:p>
            <a:r>
              <a:rPr lang="en-US" sz="3200" b="1" dirty="0"/>
              <a:t>Call for help.</a:t>
            </a:r>
          </a:p>
        </p:txBody>
      </p:sp>
      <p:pic>
        <p:nvPicPr>
          <p:cNvPr id="4100" name="Picture 4" descr="Image result for don't panic">
            <a:extLst>
              <a:ext uri="{FF2B5EF4-FFF2-40B4-BE49-F238E27FC236}">
                <a16:creationId xmlns:a16="http://schemas.microsoft.com/office/drawing/2014/main" id="{81E14B86-28B1-4C0C-A064-06101765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6" y="409575"/>
            <a:ext cx="3930650" cy="3930650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wo way Radio">
            <a:extLst>
              <a:ext uri="{FF2B5EF4-FFF2-40B4-BE49-F238E27FC236}">
                <a16:creationId xmlns:a16="http://schemas.microsoft.com/office/drawing/2014/main" id="{D0DA4F4A-DC43-4BAE-A5BB-412C98DC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46" y="5072809"/>
            <a:ext cx="1823336" cy="1216866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7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6EDA-2127-4CAB-8B42-91B1E2EF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0" y="-490441"/>
            <a:ext cx="5503861" cy="492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ACFA-CB16-41C4-BEC1-1CC76C4CD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Code Blue – Medical Emergency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Call “Code Blue” three times on the radio. Give the location. Stay with the victim to give information.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Office or store will call 911.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Managers will come immediately to give assistance.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Store/maintenance staff goes to street to direct paramedics and managers will control guests away from site of emergency.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If in the tower, the tower closes until the emergency is over. 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597E4-98AA-4A46-92E0-C8C3796B1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emergency room nurses">
            <a:extLst>
              <a:ext uri="{FF2B5EF4-FFF2-40B4-BE49-F238E27FC236}">
                <a16:creationId xmlns:a16="http://schemas.microsoft.com/office/drawing/2014/main" id="{4F9E8223-5F37-4911-9B1A-E6AA8A0B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18" y="1176866"/>
            <a:ext cx="4694270" cy="3124200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4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46E4-E7CA-44CC-9C1F-19ACE6C7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99" y="1809750"/>
            <a:ext cx="3760013" cy="1463040"/>
          </a:xfrm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C5CB-F299-4273-9F1D-18FE14FB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Code Red – Fire, Chemical Spill, Bomb Threat </a:t>
            </a:r>
          </a:p>
          <a:p>
            <a:r>
              <a:rPr lang="en-US" sz="2800" dirty="0">
                <a:solidFill>
                  <a:schemeClr val="bg1"/>
                </a:solidFill>
              </a:rPr>
              <a:t>Evacuate. Call “Code Red” three times on radio and give location. Someone in office or store will call 911.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Utilize fire extinguishers if appropriate. Be available to give information to first responders.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Maintain safe distance. 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9503F-D65C-44C8-9763-8BE560A83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27156"/>
            <a:ext cx="3657600" cy="2091267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Image result for fire and emergency">
            <a:extLst>
              <a:ext uri="{FF2B5EF4-FFF2-40B4-BE49-F238E27FC236}">
                <a16:creationId xmlns:a16="http://schemas.microsoft.com/office/drawing/2014/main" id="{87E3E040-04EE-4C37-84BE-B2B72949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7" y="3124199"/>
            <a:ext cx="5318125" cy="3190875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8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0A68-5700-4B17-B0A7-6AE6CDDD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075" y="1682673"/>
            <a:ext cx="2669946" cy="1154461"/>
          </a:xfrm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26DD-50E9-4DCE-A873-FDFEB1509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Code Alpha – Active Shooter on property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Call Code Alpha three times on the radio and give location. Instruct to evacuate to opposite end of the property from the active shooter.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Staff assist guests through gates.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Run, hide, fight protocol.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CF8A3-8C9A-4D25-BD4B-CD283FBA1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Active shooter">
            <a:extLst>
              <a:ext uri="{FF2B5EF4-FFF2-40B4-BE49-F238E27FC236}">
                <a16:creationId xmlns:a16="http://schemas.microsoft.com/office/drawing/2014/main" id="{4E6FD6AA-FB61-4D23-AC91-69D6BD9C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12" y="453080"/>
            <a:ext cx="4198937" cy="2361124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07145E71-AF9E-419B-B948-DECFE422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22" y="4043796"/>
            <a:ext cx="5121827" cy="2128403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3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5538-2BBE-4E15-AA6C-2E969575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035" y="-154528"/>
            <a:ext cx="2151062" cy="784809"/>
          </a:xfrm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902A-0EF7-4EBA-A36C-B792B9E2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Code Nemo – Lost Child</a:t>
            </a:r>
          </a:p>
          <a:p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Call Code Nemo on radio three times. Give a description of the child and last seen location.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Site Lock-Down: *it is illegal to hold anyone against their will on property or to put your hands on them. Monitor front porch for people leaving watching specifically for the child.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Management staff to front porch of VC to manage visual lock-down.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2BF1D-0D0C-43E8-980D-2AE37B3BE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issing children">
            <a:extLst>
              <a:ext uri="{FF2B5EF4-FFF2-40B4-BE49-F238E27FC236}">
                <a16:creationId xmlns:a16="http://schemas.microsoft.com/office/drawing/2014/main" id="{9ABD21C4-A9A2-4D97-A3D1-2F99C372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494249"/>
            <a:ext cx="4986479" cy="2934751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finding nemo">
            <a:extLst>
              <a:ext uri="{FF2B5EF4-FFF2-40B4-BE49-F238E27FC236}">
                <a16:creationId xmlns:a16="http://schemas.microsoft.com/office/drawing/2014/main" id="{451CC3CB-697D-4D94-9A41-0FFCBE8B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26" y="4301066"/>
            <a:ext cx="3371850" cy="1897969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41D7-69E3-4806-A4AF-3C1A5AC4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962" y="-479287"/>
            <a:ext cx="1314450" cy="354095"/>
          </a:xfrm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C8A2-5AE4-4DED-B3F2-85583F1E9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Code Black – Civil Unrest </a:t>
            </a:r>
          </a:p>
          <a:p>
            <a:r>
              <a:rPr lang="en-US" sz="2400" dirty="0"/>
              <a:t>Lock-down to prevent potential violence from entering property</a:t>
            </a:r>
          </a:p>
          <a:p>
            <a:endParaRPr lang="en-US" sz="2400" dirty="0"/>
          </a:p>
          <a:p>
            <a:r>
              <a:rPr lang="en-US" sz="3200" b="1" dirty="0">
                <a:solidFill>
                  <a:srgbClr val="FFC000"/>
                </a:solidFill>
              </a:rPr>
              <a:t>Code Orange – County Emergency Management Ordered Lock - Down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2499D-4FF7-4E99-97DF-755BAE23A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civil unrest">
            <a:extLst>
              <a:ext uri="{FF2B5EF4-FFF2-40B4-BE49-F238E27FC236}">
                <a16:creationId xmlns:a16="http://schemas.microsoft.com/office/drawing/2014/main" id="{935A9617-FE54-4CE0-8780-748DDFAD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1540932"/>
            <a:ext cx="5145163" cy="2893484"/>
          </a:xfrm>
          <a:prstGeom prst="rect">
            <a:avLst/>
          </a:prstGeom>
          <a:noFill/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0583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2992</TotalTime>
  <Words>437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Slice</vt:lpstr>
      <vt:lpstr>Emergency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Quarter  Drawing Winners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</dc:title>
  <dc:creator>Rick Cain</dc:creator>
  <cp:lastModifiedBy>Rick Cain</cp:lastModifiedBy>
  <cp:revision>32</cp:revision>
  <dcterms:created xsi:type="dcterms:W3CDTF">2020-01-27T16:48:28Z</dcterms:created>
  <dcterms:modified xsi:type="dcterms:W3CDTF">2020-01-29T19:45:58Z</dcterms:modified>
</cp:coreProperties>
</file>